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900"/>
    <a:srgbClr val="012B81"/>
    <a:srgbClr val="F44500"/>
    <a:srgbClr val="81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486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as Yurtman" userId="6d49d38d8dfbf459" providerId="LiveId" clId="{F0FA5FD6-64AE-44C7-9F00-B047C56FE68C}"/>
    <pc:docChg chg="undo modSld">
      <pc:chgData name="Aras Yurtman" userId="6d49d38d8dfbf459" providerId="LiveId" clId="{F0FA5FD6-64AE-44C7-9F00-B047C56FE68C}" dt="2018-02-24T09:46:29.483" v="8" actId="14861"/>
      <pc:docMkLst>
        <pc:docMk/>
      </pc:docMkLst>
      <pc:sldChg chg="modSp">
        <pc:chgData name="Aras Yurtman" userId="6d49d38d8dfbf459" providerId="LiveId" clId="{F0FA5FD6-64AE-44C7-9F00-B047C56FE68C}" dt="2018-02-24T09:46:29.483" v="8" actId="14861"/>
        <pc:sldMkLst>
          <pc:docMk/>
          <pc:sldMk cId="88266602" sldId="257"/>
        </pc:sldMkLst>
        <pc:spChg chg="mod">
          <ac:chgData name="Aras Yurtman" userId="6d49d38d8dfbf459" providerId="LiveId" clId="{F0FA5FD6-64AE-44C7-9F00-B047C56FE68C}" dt="2018-02-24T09:45:34.359" v="6" actId="20577"/>
          <ac:spMkLst>
            <pc:docMk/>
            <pc:sldMk cId="88266602" sldId="257"/>
            <ac:spMk id="4" creationId="{00000000-0000-0000-0000-000000000000}"/>
          </ac:spMkLst>
        </pc:spChg>
        <pc:grpChg chg="mod">
          <ac:chgData name="Aras Yurtman" userId="6d49d38d8dfbf459" providerId="LiveId" clId="{F0FA5FD6-64AE-44C7-9F00-B047C56FE68C}" dt="2018-02-24T09:46:29.483" v="8" actId="14861"/>
          <ac:grpSpMkLst>
            <pc:docMk/>
            <pc:sldMk cId="88266602" sldId="257"/>
            <ac:grpSpMk id="8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550-FBFF-4BCC-B0EB-12D954DFE9EF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550-FBFF-4BCC-B0EB-12D954DFE9EF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550-FBFF-4BCC-B0EB-12D954DFE9EF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550-FBFF-4BCC-B0EB-12D954DFE9EF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550-FBFF-4BCC-B0EB-12D954DFE9EF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550-FBFF-4BCC-B0EB-12D954DFE9EF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550-FBFF-4BCC-B0EB-12D954DFE9EF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550-FBFF-4BCC-B0EB-12D954DFE9EF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550-FBFF-4BCC-B0EB-12D954DFE9EF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550-FBFF-4BCC-B0EB-12D954DFE9EF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550-FBFF-4BCC-B0EB-12D954DFE9EF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6550-FBFF-4BCC-B0EB-12D954DFE9EF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40C3F-68AA-4FCA-B721-66E12F934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8886" t="5555" r="8886" b="4545"/>
          <a:stretch/>
        </p:blipFill>
        <p:spPr bwMode="auto">
          <a:xfrm>
            <a:off x="7520409" y="3133265"/>
            <a:ext cx="1188640" cy="194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Dikdörtgen 17"/>
          <p:cNvSpPr/>
          <p:nvPr/>
        </p:nvSpPr>
        <p:spPr>
          <a:xfrm>
            <a:off x="9208" y="987574"/>
            <a:ext cx="1277189" cy="1277189"/>
          </a:xfrm>
          <a:prstGeom prst="rect">
            <a:avLst/>
          </a:prstGeom>
          <a:gradFill flip="none" rotWithShape="1">
            <a:gsLst>
              <a:gs pos="50000">
                <a:srgbClr val="FFCCCC"/>
              </a:gs>
              <a:gs pos="72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0" name="Dikdörtgen 19"/>
          <p:cNvSpPr/>
          <p:nvPr/>
        </p:nvSpPr>
        <p:spPr>
          <a:xfrm>
            <a:off x="0" y="1331306"/>
            <a:ext cx="9143999" cy="572886"/>
          </a:xfrm>
          <a:prstGeom prst="rect">
            <a:avLst/>
          </a:prstGeom>
          <a:ln w="38100">
            <a:solidFill>
              <a:srgbClr val="959595"/>
            </a:solidFill>
          </a:ln>
          <a:effectLst>
            <a:glow rad="139700">
              <a:srgbClr val="959595">
                <a:alpha val="5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j-lt"/>
              </a:rPr>
              <a:t>Aras Yurtman and Billur Barshan</a:t>
            </a:r>
            <a:endParaRPr lang="en-US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1" name="Picture 2" descr="ing-amblem 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946" y="1149892"/>
            <a:ext cx="935714" cy="93571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>
            <a:glow rad="139700">
              <a:srgbClr val="FF0000">
                <a:alpha val="50000"/>
              </a:srgbClr>
            </a:glow>
          </a:effectLst>
        </p:spPr>
      </p:pic>
      <p:pic>
        <p:nvPicPr>
          <p:cNvPr id="11266" name="Picture 2" descr="file:///D:/Aras%20Yurtman/Downloads/image.ph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1058511"/>
            <a:ext cx="864096" cy="1153199"/>
          </a:xfrm>
          <a:prstGeom prst="rect">
            <a:avLst/>
          </a:prstGeom>
          <a:noFill/>
          <a:effectLst>
            <a:glow rad="228600">
              <a:schemeClr val="bg1">
                <a:lumMod val="50000"/>
                <a:alpha val="40000"/>
              </a:schemeClr>
            </a:glow>
          </a:effectLst>
        </p:spPr>
      </p:pic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9208" y="0"/>
            <a:ext cx="9125584" cy="133130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kern="800" dirty="0">
                <a:solidFill>
                  <a:srgbClr val="012B8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Franklin Gothic Demi Cond" panose="020B0706030402020204" pitchFamily="34" charset="0"/>
              </a:rPr>
              <a:t>Automated Evaluation of Physical Therapy Exercises </a:t>
            </a:r>
            <a:br>
              <a:rPr lang="en-US" sz="2800" kern="800" dirty="0">
                <a:solidFill>
                  <a:srgbClr val="012B8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Franklin Gothic Demi Cond" panose="020B0706030402020204" pitchFamily="34" charset="0"/>
              </a:rPr>
            </a:br>
            <a:r>
              <a:rPr lang="en-US" sz="2800" kern="800" dirty="0">
                <a:solidFill>
                  <a:srgbClr val="012B8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Franklin Gothic Demi Cond" panose="020B0706030402020204" pitchFamily="34" charset="0"/>
              </a:rPr>
              <a:t>by Multi-Template Dynamic Time Warping </a:t>
            </a:r>
            <a:br>
              <a:rPr lang="en-US" sz="2800" kern="800" dirty="0">
                <a:solidFill>
                  <a:srgbClr val="012B8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Franklin Gothic Demi Cond" panose="020B0706030402020204" pitchFamily="34" charset="0"/>
              </a:rPr>
            </a:br>
            <a:r>
              <a:rPr lang="en-US" sz="2800" kern="800" dirty="0">
                <a:solidFill>
                  <a:srgbClr val="012B8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Franklin Gothic Demi Cond" panose="020B0706030402020204" pitchFamily="34" charset="0"/>
              </a:rPr>
              <a:t>of Wearable Sensor Signals</a:t>
            </a:r>
          </a:p>
        </p:txBody>
      </p:sp>
      <p:grpSp>
        <p:nvGrpSpPr>
          <p:cNvPr id="8" name="Grup 7"/>
          <p:cNvGrpSpPr/>
          <p:nvPr/>
        </p:nvGrpSpPr>
        <p:grpSpPr>
          <a:xfrm>
            <a:off x="4903135" y="3305559"/>
            <a:ext cx="2468233" cy="1885320"/>
            <a:chOff x="4518717" y="3219822"/>
            <a:chExt cx="2751048" cy="21013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86 Köşeleri Yuvarlanmış Dikdörtgen Belirtme Çizgisi"/>
            <p:cNvSpPr/>
            <p:nvPr/>
          </p:nvSpPr>
          <p:spPr>
            <a:xfrm>
              <a:off x="4620709" y="3235950"/>
              <a:ext cx="2408419" cy="1890762"/>
            </a:xfrm>
            <a:prstGeom prst="wedgeRectCallout">
              <a:avLst>
                <a:gd name="adj1" fmla="val 83707"/>
                <a:gd name="adj2" fmla="val 37534"/>
              </a:avLst>
            </a:prstGeom>
            <a:ln>
              <a:solidFill>
                <a:srgbClr val="FF49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lIns="180000" tIns="180000" rIns="180000" bIns="180000" rtlCol="0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200"/>
                </a:spcBef>
                <a:spcAft>
                  <a:spcPts val="200"/>
                </a:spcAft>
              </a:pPr>
              <a:endParaRPr lang="en-US" sz="2000" b="1" dirty="0">
                <a:solidFill>
                  <a:srgbClr val="00A800">
                    <a:lumMod val="75000"/>
                  </a:srgbClr>
                </a:solidFill>
                <a:latin typeface="Franklin Gothic Medium" pitchFamily="34" charset="0"/>
              </a:endParaRPr>
            </a:p>
          </p:txBody>
        </p:sp>
        <p:pic>
          <p:nvPicPr>
            <p:cNvPr id="34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18717" y="3219822"/>
              <a:ext cx="2751048" cy="210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5" name="4 İçerik Yer Tutucusu"/>
          <p:cNvSpPr>
            <a:spLocks noGrp="1"/>
          </p:cNvSpPr>
          <p:nvPr>
            <p:ph idx="1"/>
          </p:nvPr>
        </p:nvSpPr>
        <p:spPr>
          <a:xfrm>
            <a:off x="179512" y="2211710"/>
            <a:ext cx="4339205" cy="2732474"/>
          </a:xfrm>
        </p:spPr>
        <p:txBody>
          <a:bodyPr lIns="0" tIns="0" rIns="0" bIns="0">
            <a:noAutofit/>
          </a:bodyPr>
          <a:lstStyle/>
          <a:p>
            <a:pPr marL="180975" indent="-180975">
              <a:lnSpc>
                <a:spcPct val="8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50" b="1" kern="800" dirty="0"/>
              <a:t>We have developed a system to automatically detect and classify the individual executions of physical therapy exercises and evaluate them to provide feedback to the patient and the physician.</a:t>
            </a:r>
          </a:p>
          <a:p>
            <a:pPr marL="180975" indent="-180975">
              <a:lnSpc>
                <a:spcPct val="8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50" b="1" kern="800" dirty="0"/>
              <a:t>The patient wears 5 motion sensors containing 3-D accelerometers, gyroscopes, and magnetometers.</a:t>
            </a:r>
          </a:p>
          <a:p>
            <a:pPr marL="180975" indent="-180975">
              <a:lnSpc>
                <a:spcPct val="8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50" b="1" kern="800" dirty="0"/>
              <a:t>We consider 8 exercises. Each exercise is assumed </a:t>
            </a:r>
            <a:br>
              <a:rPr lang="en-US" sz="1450" b="1" kern="800" dirty="0"/>
            </a:br>
            <a:r>
              <a:rPr lang="en-US" sz="1450" b="1" kern="800" dirty="0"/>
              <a:t>to have 3 execution types: one correct and </a:t>
            </a:r>
            <a:br>
              <a:rPr lang="en-US" sz="1450" b="1" kern="800" dirty="0"/>
            </a:br>
            <a:r>
              <a:rPr lang="en-US" sz="1450" b="1" kern="800" dirty="0"/>
              <a:t>two erroneous. We record one template for each execution type of each exercise for each subject.</a:t>
            </a:r>
          </a:p>
          <a:p>
            <a:pPr marL="180975" indent="-180975">
              <a:lnSpc>
                <a:spcPct val="8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50" b="1" kern="800" dirty="0"/>
              <a:t>We have developed a method based on </a:t>
            </a:r>
            <a:br>
              <a:rPr lang="en-US" sz="1450" b="1" kern="800" dirty="0"/>
            </a:br>
            <a:r>
              <a:rPr lang="en-US" sz="1450" b="1" kern="800" dirty="0"/>
              <a:t>dynamic time warping to detect and classify </a:t>
            </a:r>
            <a:br>
              <a:rPr lang="en-US" sz="1450" b="1" kern="800" dirty="0"/>
            </a:br>
            <a:r>
              <a:rPr lang="en-US" sz="1450" b="1" kern="800" dirty="0"/>
              <a:t>the templates in a physical therapy session.</a:t>
            </a:r>
          </a:p>
        </p:txBody>
      </p:sp>
      <p:sp>
        <p:nvSpPr>
          <p:cNvPr id="37" name="4 İçerik Yer Tutucusu"/>
          <p:cNvSpPr txBox="1">
            <a:spLocks/>
          </p:cNvSpPr>
          <p:nvPr/>
        </p:nvSpPr>
        <p:spPr>
          <a:xfrm>
            <a:off x="4689021" y="2211710"/>
            <a:ext cx="4275468" cy="27324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lnSpc>
                <a:spcPct val="8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50" b="1" kern="800" dirty="0"/>
              <a:t>The system detects 1,125 executions </a:t>
            </a:r>
            <a:br>
              <a:rPr lang="en-US" sz="1450" b="1" kern="800" dirty="0"/>
            </a:br>
            <a:r>
              <a:rPr lang="en-US" sz="1450" b="1" kern="800" dirty="0"/>
              <a:t>out of 1,200 with 88.7% accuracy in </a:t>
            </a:r>
            <a:br>
              <a:rPr lang="tr-TR" sz="1450" b="1" kern="800" dirty="0"/>
            </a:br>
            <a:r>
              <a:rPr lang="en-US" sz="1450" b="1" kern="800" dirty="0"/>
              <a:t>classifying the exercise and execution type.</a:t>
            </a:r>
          </a:p>
          <a:p>
            <a:pPr marL="180975" indent="-180975">
              <a:lnSpc>
                <a:spcPct val="8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50" b="1" kern="800" dirty="0"/>
              <a:t>The false alarm and misdetection rates are </a:t>
            </a:r>
            <a:br>
              <a:rPr lang="en-US" sz="1450" b="1" kern="800" dirty="0"/>
            </a:br>
            <a:r>
              <a:rPr lang="en-US" sz="1450" b="1" kern="800" dirty="0"/>
              <a:t>4.9% and 8.6%.</a:t>
            </a:r>
          </a:p>
        </p:txBody>
      </p:sp>
    </p:spTree>
    <p:extLst>
      <p:ext uri="{BB962C8B-B14F-4D97-AF65-F5344CB8AC3E}">
        <p14:creationId xmlns:p14="http://schemas.microsoft.com/office/powerpoint/2010/main" val="8826660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GRC 201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5FE"/>
      </a:accent1>
      <a:accent2>
        <a:srgbClr val="012B81"/>
      </a:accent2>
      <a:accent3>
        <a:srgbClr val="FF0000"/>
      </a:accent3>
      <a:accent4>
        <a:srgbClr val="954F72"/>
      </a:accent4>
      <a:accent5>
        <a:srgbClr val="FFC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GRC 2016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70</Words>
  <Application>Microsoft Office PowerPoint</Application>
  <PresentationFormat>Ekran Gösterisi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Franklin Gothic Book</vt:lpstr>
      <vt:lpstr>Franklin Gothic Demi</vt:lpstr>
      <vt:lpstr>Franklin Gothic Demi Cond</vt:lpstr>
      <vt:lpstr>Franklin Gothic Medium</vt:lpstr>
      <vt:lpstr>Ofis Teması</vt:lpstr>
      <vt:lpstr>Automated Evaluation of Physical Therapy Exercises  by Multi-Template Dynamic Time Warping  of Wearable Sensor Signals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Evaluation of Physical Therapy Exercises</dc:title>
  <dc:creator>Aras Yurtman</dc:creator>
  <cp:lastModifiedBy>Aras Yurtman</cp:lastModifiedBy>
  <cp:revision>88</cp:revision>
  <cp:lastPrinted>2015-02-16T10:51:15Z</cp:lastPrinted>
  <dcterms:created xsi:type="dcterms:W3CDTF">2014-02-19T09:27:02Z</dcterms:created>
  <dcterms:modified xsi:type="dcterms:W3CDTF">2018-02-24T09:46:43Z</dcterms:modified>
</cp:coreProperties>
</file>